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63" r:id="rId4"/>
    <p:sldId id="264" r:id="rId5"/>
    <p:sldId id="258" r:id="rId6"/>
    <p:sldId id="260" r:id="rId7"/>
    <p:sldId id="262" r:id="rId8"/>
    <p:sldId id="265" r:id="rId9"/>
    <p:sldId id="266" r:id="rId10"/>
    <p:sldId id="267" r:id="rId11"/>
    <p:sldId id="268" r:id="rId12"/>
    <p:sldId id="269" r:id="rId13"/>
    <p:sldId id="270" r:id="rId14"/>
    <p:sldId id="271" r:id="rId1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67" d="100"/>
          <a:sy n="67" d="100"/>
        </p:scale>
        <p:origin x="-1952" y="-10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printerSettings" Target="printerSettings/printerSettings1.bin"/><Relationship Id="rId17" Type="http://schemas.openxmlformats.org/officeDocument/2006/relationships/presProps" Target="presProps.xml"/><Relationship Id="rId18" Type="http://schemas.openxmlformats.org/officeDocument/2006/relationships/viewProps" Target="viewProps.xml"/><Relationship Id="rId19" Type="http://schemas.openxmlformats.org/officeDocument/2006/relationships/theme" Target="theme/theme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101CEB6-1A2A-0C42-81D7-FAA2C1EFDB80}" type="datetimeFigureOut">
              <a:rPr lang="en-US" smtClean="0"/>
              <a:t>1/29/15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F3FA928-D715-2646-8B74-BFF191305BF7}" type="slidenum">
              <a:rPr lang="en-US" smtClean="0"/>
              <a:t>‹#›</a:t>
            </a:fld>
            <a:endParaRPr lang="en-US"/>
          </a:p>
        </p:txBody>
      </p:sp>
    </p:spTree>
    <p:extLst>
      <p:ext uri="{BB962C8B-B14F-4D97-AF65-F5344CB8AC3E}">
        <p14:creationId xmlns:p14="http://schemas.microsoft.com/office/powerpoint/2010/main" val="38649000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101CEB6-1A2A-0C42-81D7-FAA2C1EFDB80}" type="datetimeFigureOut">
              <a:rPr lang="en-US" smtClean="0"/>
              <a:t>1/29/15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F3FA928-D715-2646-8B74-BFF191305BF7}" type="slidenum">
              <a:rPr lang="en-US" smtClean="0"/>
              <a:t>‹#›</a:t>
            </a:fld>
            <a:endParaRPr lang="en-US"/>
          </a:p>
        </p:txBody>
      </p:sp>
    </p:spTree>
    <p:extLst>
      <p:ext uri="{BB962C8B-B14F-4D97-AF65-F5344CB8AC3E}">
        <p14:creationId xmlns:p14="http://schemas.microsoft.com/office/powerpoint/2010/main" val="31533320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101CEB6-1A2A-0C42-81D7-FAA2C1EFDB80}" type="datetimeFigureOut">
              <a:rPr lang="en-US" smtClean="0"/>
              <a:t>1/29/15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F3FA928-D715-2646-8B74-BFF191305BF7}" type="slidenum">
              <a:rPr lang="en-US" smtClean="0"/>
              <a:t>‹#›</a:t>
            </a:fld>
            <a:endParaRPr lang="en-US"/>
          </a:p>
        </p:txBody>
      </p:sp>
    </p:spTree>
    <p:extLst>
      <p:ext uri="{BB962C8B-B14F-4D97-AF65-F5344CB8AC3E}">
        <p14:creationId xmlns:p14="http://schemas.microsoft.com/office/powerpoint/2010/main" val="22903450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101CEB6-1A2A-0C42-81D7-FAA2C1EFDB80}" type="datetimeFigureOut">
              <a:rPr lang="en-US" smtClean="0"/>
              <a:t>1/29/15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F3FA928-D715-2646-8B74-BFF191305BF7}" type="slidenum">
              <a:rPr lang="en-US" smtClean="0"/>
              <a:t>‹#›</a:t>
            </a:fld>
            <a:endParaRPr lang="en-US"/>
          </a:p>
        </p:txBody>
      </p:sp>
    </p:spTree>
    <p:extLst>
      <p:ext uri="{BB962C8B-B14F-4D97-AF65-F5344CB8AC3E}">
        <p14:creationId xmlns:p14="http://schemas.microsoft.com/office/powerpoint/2010/main" val="28722480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101CEB6-1A2A-0C42-81D7-FAA2C1EFDB80}" type="datetimeFigureOut">
              <a:rPr lang="en-US" smtClean="0"/>
              <a:t>1/29/15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F3FA928-D715-2646-8B74-BFF191305BF7}" type="slidenum">
              <a:rPr lang="en-US" smtClean="0"/>
              <a:t>‹#›</a:t>
            </a:fld>
            <a:endParaRPr lang="en-US"/>
          </a:p>
        </p:txBody>
      </p:sp>
    </p:spTree>
    <p:extLst>
      <p:ext uri="{BB962C8B-B14F-4D97-AF65-F5344CB8AC3E}">
        <p14:creationId xmlns:p14="http://schemas.microsoft.com/office/powerpoint/2010/main" val="32862767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101CEB6-1A2A-0C42-81D7-FAA2C1EFDB80}" type="datetimeFigureOut">
              <a:rPr lang="en-US" smtClean="0"/>
              <a:t>1/29/15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F3FA928-D715-2646-8B74-BFF191305BF7}" type="slidenum">
              <a:rPr lang="en-US" smtClean="0"/>
              <a:t>‹#›</a:t>
            </a:fld>
            <a:endParaRPr lang="en-US"/>
          </a:p>
        </p:txBody>
      </p:sp>
    </p:spTree>
    <p:extLst>
      <p:ext uri="{BB962C8B-B14F-4D97-AF65-F5344CB8AC3E}">
        <p14:creationId xmlns:p14="http://schemas.microsoft.com/office/powerpoint/2010/main" val="13038791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101CEB6-1A2A-0C42-81D7-FAA2C1EFDB80}" type="datetimeFigureOut">
              <a:rPr lang="en-US" smtClean="0"/>
              <a:t>1/29/15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F3FA928-D715-2646-8B74-BFF191305BF7}" type="slidenum">
              <a:rPr lang="en-US" smtClean="0"/>
              <a:t>‹#›</a:t>
            </a:fld>
            <a:endParaRPr lang="en-US"/>
          </a:p>
        </p:txBody>
      </p:sp>
    </p:spTree>
    <p:extLst>
      <p:ext uri="{BB962C8B-B14F-4D97-AF65-F5344CB8AC3E}">
        <p14:creationId xmlns:p14="http://schemas.microsoft.com/office/powerpoint/2010/main" val="17017611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101CEB6-1A2A-0C42-81D7-FAA2C1EFDB80}" type="datetimeFigureOut">
              <a:rPr lang="en-US" smtClean="0"/>
              <a:t>1/29/15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F3FA928-D715-2646-8B74-BFF191305BF7}" type="slidenum">
              <a:rPr lang="en-US" smtClean="0"/>
              <a:t>‹#›</a:t>
            </a:fld>
            <a:endParaRPr lang="en-US"/>
          </a:p>
        </p:txBody>
      </p:sp>
    </p:spTree>
    <p:extLst>
      <p:ext uri="{BB962C8B-B14F-4D97-AF65-F5344CB8AC3E}">
        <p14:creationId xmlns:p14="http://schemas.microsoft.com/office/powerpoint/2010/main" val="20320166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101CEB6-1A2A-0C42-81D7-FAA2C1EFDB80}" type="datetimeFigureOut">
              <a:rPr lang="en-US" smtClean="0"/>
              <a:t>1/29/15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F3FA928-D715-2646-8B74-BFF191305BF7}" type="slidenum">
              <a:rPr lang="en-US" smtClean="0"/>
              <a:t>‹#›</a:t>
            </a:fld>
            <a:endParaRPr lang="en-US"/>
          </a:p>
        </p:txBody>
      </p:sp>
    </p:spTree>
    <p:extLst>
      <p:ext uri="{BB962C8B-B14F-4D97-AF65-F5344CB8AC3E}">
        <p14:creationId xmlns:p14="http://schemas.microsoft.com/office/powerpoint/2010/main" val="39146595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101CEB6-1A2A-0C42-81D7-FAA2C1EFDB80}" type="datetimeFigureOut">
              <a:rPr lang="en-US" smtClean="0"/>
              <a:t>1/29/15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F3FA928-D715-2646-8B74-BFF191305BF7}" type="slidenum">
              <a:rPr lang="en-US" smtClean="0"/>
              <a:t>‹#›</a:t>
            </a:fld>
            <a:endParaRPr lang="en-US"/>
          </a:p>
        </p:txBody>
      </p:sp>
    </p:spTree>
    <p:extLst>
      <p:ext uri="{BB962C8B-B14F-4D97-AF65-F5344CB8AC3E}">
        <p14:creationId xmlns:p14="http://schemas.microsoft.com/office/powerpoint/2010/main" val="4296925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101CEB6-1A2A-0C42-81D7-FAA2C1EFDB80}" type="datetimeFigureOut">
              <a:rPr lang="en-US" smtClean="0"/>
              <a:t>1/29/15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F3FA928-D715-2646-8B74-BFF191305BF7}" type="slidenum">
              <a:rPr lang="en-US" smtClean="0"/>
              <a:t>‹#›</a:t>
            </a:fld>
            <a:endParaRPr lang="en-US"/>
          </a:p>
        </p:txBody>
      </p:sp>
    </p:spTree>
    <p:extLst>
      <p:ext uri="{BB962C8B-B14F-4D97-AF65-F5344CB8AC3E}">
        <p14:creationId xmlns:p14="http://schemas.microsoft.com/office/powerpoint/2010/main" val="3193419298"/>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101CEB6-1A2A-0C42-81D7-FAA2C1EFDB80}" type="datetimeFigureOut">
              <a:rPr lang="en-US" smtClean="0"/>
              <a:t>1/29/15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F3FA928-D715-2646-8B74-BFF191305BF7}" type="slidenum">
              <a:rPr lang="en-US" smtClean="0"/>
              <a:t>‹#›</a:t>
            </a:fld>
            <a:endParaRPr lang="en-US"/>
          </a:p>
        </p:txBody>
      </p:sp>
    </p:spTree>
    <p:extLst>
      <p:ext uri="{BB962C8B-B14F-4D97-AF65-F5344CB8AC3E}">
        <p14:creationId xmlns:p14="http://schemas.microsoft.com/office/powerpoint/2010/main" val="324613679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 Id="rId3"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744451"/>
            <a:ext cx="7772400" cy="3083680"/>
          </a:xfrm>
        </p:spPr>
        <p:txBody>
          <a:bodyPr>
            <a:normAutofit fontScale="90000"/>
          </a:bodyPr>
          <a:lstStyle/>
          <a:p>
            <a:r>
              <a:rPr lang="en-US" dirty="0" smtClean="0"/>
              <a:t/>
            </a:r>
            <a:br>
              <a:rPr lang="en-US" dirty="0" smtClean="0"/>
            </a:br>
            <a:r>
              <a:rPr lang="en-US" dirty="0" smtClean="0"/>
              <a:t/>
            </a:r>
            <a:br>
              <a:rPr lang="en-US" dirty="0" smtClean="0"/>
            </a:br>
            <a:r>
              <a:rPr lang="en-US" sz="5000" u="sng" dirty="0" smtClean="0"/>
              <a:t>Project Proposal</a:t>
            </a:r>
            <a:br>
              <a:rPr lang="en-US" sz="5000" u="sng" dirty="0" smtClean="0"/>
            </a:br>
            <a:r>
              <a:rPr lang="en-US" sz="5000" u="sng" dirty="0" smtClean="0"/>
              <a:t/>
            </a:r>
            <a:br>
              <a:rPr lang="en-US" sz="5000" u="sng" dirty="0" smtClean="0"/>
            </a:br>
            <a:r>
              <a:rPr lang="en-US" dirty="0" smtClean="0"/>
              <a:t>January 30, 2015</a:t>
            </a:r>
            <a:br>
              <a:rPr lang="en-US" dirty="0" smtClean="0"/>
            </a:br>
            <a:r>
              <a:rPr lang="en-US" dirty="0" smtClean="0"/>
              <a:t/>
            </a:r>
            <a:br>
              <a:rPr lang="en-US" dirty="0" smtClean="0"/>
            </a:br>
            <a:r>
              <a:rPr lang="en-US" dirty="0" smtClean="0"/>
              <a:t>By: LORT Studios (formally known as team Camel)</a:t>
            </a:r>
            <a:br>
              <a:rPr lang="en-US" dirty="0" smtClean="0"/>
            </a:br>
            <a:endParaRPr lang="en-US" dirty="0"/>
          </a:p>
        </p:txBody>
      </p:sp>
      <p:sp>
        <p:nvSpPr>
          <p:cNvPr id="3" name="Subtitle 2"/>
          <p:cNvSpPr>
            <a:spLocks noGrp="1"/>
          </p:cNvSpPr>
          <p:nvPr>
            <p:ph type="subTitle" idx="1"/>
          </p:nvPr>
        </p:nvSpPr>
        <p:spPr>
          <a:xfrm>
            <a:off x="1371600" y="4639623"/>
            <a:ext cx="6400800" cy="1764115"/>
          </a:xfrm>
        </p:spPr>
        <p:txBody>
          <a:bodyPr>
            <a:normAutofit/>
          </a:bodyPr>
          <a:lstStyle/>
          <a:p>
            <a:r>
              <a:rPr lang="en-US" dirty="0" smtClean="0"/>
              <a:t>Group members: Xiang </a:t>
            </a:r>
            <a:r>
              <a:rPr lang="en-US" dirty="0" err="1" smtClean="0"/>
              <a:t>Bao</a:t>
            </a:r>
            <a:r>
              <a:rPr lang="en-US" dirty="0" smtClean="0"/>
              <a:t>, </a:t>
            </a:r>
            <a:r>
              <a:rPr lang="en-US" dirty="0" err="1" smtClean="0"/>
              <a:t>Gurmeet</a:t>
            </a:r>
            <a:r>
              <a:rPr lang="en-US" dirty="0" smtClean="0"/>
              <a:t> </a:t>
            </a:r>
            <a:r>
              <a:rPr lang="en-US" dirty="0" err="1" smtClean="0"/>
              <a:t>Dhillon</a:t>
            </a:r>
            <a:r>
              <a:rPr lang="en-US" dirty="0" smtClean="0"/>
              <a:t>, Sasha </a:t>
            </a:r>
            <a:r>
              <a:rPr lang="en-US" dirty="0" err="1" smtClean="0"/>
              <a:t>Babicki</a:t>
            </a:r>
            <a:r>
              <a:rPr lang="en-US" dirty="0" smtClean="0"/>
              <a:t>, and Justin Wong</a:t>
            </a:r>
          </a:p>
        </p:txBody>
      </p:sp>
    </p:spTree>
    <p:extLst>
      <p:ext uri="{BB962C8B-B14F-4D97-AF65-F5344CB8AC3E}">
        <p14:creationId xmlns:p14="http://schemas.microsoft.com/office/powerpoint/2010/main" val="13373023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828205"/>
          </a:xfrm>
        </p:spPr>
        <p:txBody>
          <a:bodyPr/>
          <a:lstStyle/>
          <a:p>
            <a:r>
              <a:rPr lang="en-US" dirty="0" smtClean="0"/>
              <a:t>Storyboard: Scene 6</a:t>
            </a:r>
            <a:endParaRPr lang="en-US" dirty="0"/>
          </a:p>
        </p:txBody>
      </p:sp>
      <p:sp>
        <p:nvSpPr>
          <p:cNvPr id="7" name="TextBox 6"/>
          <p:cNvSpPr txBox="1"/>
          <p:nvPr/>
        </p:nvSpPr>
        <p:spPr>
          <a:xfrm>
            <a:off x="408466" y="5402964"/>
            <a:ext cx="8410685" cy="1200329"/>
          </a:xfrm>
          <a:prstGeom prst="rect">
            <a:avLst/>
          </a:prstGeom>
          <a:noFill/>
        </p:spPr>
        <p:txBody>
          <a:bodyPr wrap="square" rtlCol="0">
            <a:spAutoFit/>
          </a:bodyPr>
          <a:lstStyle/>
          <a:p>
            <a:r>
              <a:rPr lang="en-US" dirty="0" smtClean="0"/>
              <a:t>Jacques drives off with Pierre's car. Jacques looks behind him as he is driving with a smug look on his face, then turns back to face the road in front of him and drives into a wall. The view from Jacques’ perspective turns to black as he crashes into the wall and screeching/crash noise are heard. </a:t>
            </a:r>
            <a:endParaRPr lang="en-US" dirty="0"/>
          </a:p>
        </p:txBody>
      </p:sp>
      <p:pic>
        <p:nvPicPr>
          <p:cNvPr id="4" name="Content Placeholder 3" descr="scene_6.png"/>
          <p:cNvPicPr>
            <a:picLocks noGrp="1" noChangeAspect="1"/>
          </p:cNvPicPr>
          <p:nvPr>
            <p:ph idx="1"/>
          </p:nvPr>
        </p:nvPicPr>
        <p:blipFill>
          <a:blip r:embed="rId2">
            <a:extLst>
              <a:ext uri="{28A0092B-C50C-407E-A947-70E740481C1C}">
                <a14:useLocalDpi xmlns:a14="http://schemas.microsoft.com/office/drawing/2010/main" val="0"/>
              </a:ext>
            </a:extLst>
          </a:blip>
          <a:srcRect l="-30711" r="-30711"/>
          <a:stretch>
            <a:fillRect/>
          </a:stretch>
        </p:blipFill>
        <p:spPr>
          <a:xfrm>
            <a:off x="457200" y="828205"/>
            <a:ext cx="8229600" cy="4525963"/>
          </a:xfrm>
        </p:spPr>
      </p:pic>
    </p:spTree>
    <p:extLst>
      <p:ext uri="{BB962C8B-B14F-4D97-AF65-F5344CB8AC3E}">
        <p14:creationId xmlns:p14="http://schemas.microsoft.com/office/powerpoint/2010/main" val="29554859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828205"/>
          </a:xfrm>
        </p:spPr>
        <p:txBody>
          <a:bodyPr/>
          <a:lstStyle/>
          <a:p>
            <a:r>
              <a:rPr lang="en-US" dirty="0" smtClean="0"/>
              <a:t>Storyboard: Scene 7</a:t>
            </a:r>
            <a:endParaRPr lang="en-US" dirty="0"/>
          </a:p>
        </p:txBody>
      </p:sp>
      <p:sp>
        <p:nvSpPr>
          <p:cNvPr id="7" name="TextBox 6"/>
          <p:cNvSpPr txBox="1"/>
          <p:nvPr/>
        </p:nvSpPr>
        <p:spPr>
          <a:xfrm>
            <a:off x="457200" y="5597017"/>
            <a:ext cx="8410685" cy="923330"/>
          </a:xfrm>
          <a:prstGeom prst="rect">
            <a:avLst/>
          </a:prstGeom>
          <a:noFill/>
        </p:spPr>
        <p:txBody>
          <a:bodyPr wrap="square" rtlCol="0">
            <a:spAutoFit/>
          </a:bodyPr>
          <a:lstStyle/>
          <a:p>
            <a:r>
              <a:rPr lang="en-US" dirty="0" smtClean="0"/>
              <a:t>Back at the crosswalk Pierre turns to look towards the source of the noise. The baguette is shown flying through the air. The baguette falls from the sky into Pierre's hands. Pierre breaks the baguette in half and shares it with the old lady. The credits roll.</a:t>
            </a:r>
            <a:endParaRPr lang="en-US" dirty="0"/>
          </a:p>
        </p:txBody>
      </p:sp>
      <p:pic>
        <p:nvPicPr>
          <p:cNvPr id="5" name="Content Placeholder 4" descr="scene_7.png"/>
          <p:cNvPicPr>
            <a:picLocks noGrp="1" noChangeAspect="1"/>
          </p:cNvPicPr>
          <p:nvPr>
            <p:ph idx="1"/>
          </p:nvPr>
        </p:nvPicPr>
        <p:blipFill>
          <a:blip r:embed="rId2">
            <a:extLst>
              <a:ext uri="{28A0092B-C50C-407E-A947-70E740481C1C}">
                <a14:useLocalDpi xmlns:a14="http://schemas.microsoft.com/office/drawing/2010/main" val="0"/>
              </a:ext>
            </a:extLst>
          </a:blip>
          <a:srcRect l="-6716" r="-6716"/>
          <a:stretch>
            <a:fillRect/>
          </a:stretch>
        </p:blipFill>
        <p:spPr>
          <a:xfrm>
            <a:off x="457200" y="828205"/>
            <a:ext cx="8229600" cy="4525963"/>
          </a:xfrm>
        </p:spPr>
      </p:pic>
    </p:spTree>
    <p:extLst>
      <p:ext uri="{BB962C8B-B14F-4D97-AF65-F5344CB8AC3E}">
        <p14:creationId xmlns:p14="http://schemas.microsoft.com/office/powerpoint/2010/main" val="41016917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 Planning</a:t>
            </a:r>
            <a:endParaRPr lang="en-US" dirty="0"/>
          </a:p>
        </p:txBody>
      </p:sp>
      <p:sp>
        <p:nvSpPr>
          <p:cNvPr id="3" name="Content Placeholder 2"/>
          <p:cNvSpPr>
            <a:spLocks noGrp="1"/>
          </p:cNvSpPr>
          <p:nvPr>
            <p:ph idx="1"/>
          </p:nvPr>
        </p:nvSpPr>
        <p:spPr/>
        <p:txBody>
          <a:bodyPr/>
          <a:lstStyle/>
          <a:p>
            <a:r>
              <a:rPr lang="en-US" dirty="0" smtClean="0"/>
              <a:t>We have meetings every Monday at 3pm, and Friday at 3pm when needed. </a:t>
            </a:r>
          </a:p>
          <a:p>
            <a:endParaRPr lang="en-US" dirty="0" smtClean="0"/>
          </a:p>
          <a:p>
            <a:r>
              <a:rPr lang="en-US" dirty="0" smtClean="0"/>
              <a:t>We use </a:t>
            </a:r>
            <a:r>
              <a:rPr lang="en-US" dirty="0" err="1" smtClean="0"/>
              <a:t>github</a:t>
            </a:r>
            <a:r>
              <a:rPr lang="en-US" dirty="0" smtClean="0"/>
              <a:t> for version control.</a:t>
            </a:r>
          </a:p>
          <a:p>
            <a:endParaRPr lang="en-US" dirty="0"/>
          </a:p>
          <a:p>
            <a:r>
              <a:rPr lang="en-US" dirty="0" smtClean="0"/>
              <a:t>We use the </a:t>
            </a:r>
            <a:r>
              <a:rPr lang="en-US" dirty="0" err="1" smtClean="0"/>
              <a:t>eclass</a:t>
            </a:r>
            <a:r>
              <a:rPr lang="en-US" dirty="0" smtClean="0"/>
              <a:t> group forum and meetings to communicate.</a:t>
            </a:r>
            <a:endParaRPr lang="en-US" dirty="0"/>
          </a:p>
        </p:txBody>
      </p:sp>
    </p:spTree>
    <p:extLst>
      <p:ext uri="{BB962C8B-B14F-4D97-AF65-F5344CB8AC3E}">
        <p14:creationId xmlns:p14="http://schemas.microsoft.com/office/powerpoint/2010/main" val="30318912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Task Allocation</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108381853"/>
              </p:ext>
            </p:extLst>
          </p:nvPr>
        </p:nvGraphicFramePr>
        <p:xfrm>
          <a:off x="457200" y="1293133"/>
          <a:ext cx="8229600" cy="5191760"/>
        </p:xfrm>
        <a:graphic>
          <a:graphicData uri="http://schemas.openxmlformats.org/drawingml/2006/table">
            <a:tbl>
              <a:tblPr firstRow="1" bandRow="1">
                <a:tableStyleId>{5C22544A-7EE6-4342-B048-85BDC9FD1C3A}</a:tableStyleId>
              </a:tblPr>
              <a:tblGrid>
                <a:gridCol w="3870329"/>
                <a:gridCol w="1117289"/>
                <a:gridCol w="1026019"/>
                <a:gridCol w="1035327"/>
                <a:gridCol w="1180636"/>
              </a:tblGrid>
              <a:tr h="370840">
                <a:tc>
                  <a:txBody>
                    <a:bodyPr/>
                    <a:lstStyle/>
                    <a:p>
                      <a:pPr algn="ctr"/>
                      <a:endParaRPr lang="en-US" dirty="0"/>
                    </a:p>
                  </a:txBody>
                  <a:tcPr/>
                </a:tc>
                <a:tc>
                  <a:txBody>
                    <a:bodyPr/>
                    <a:lstStyle/>
                    <a:p>
                      <a:pPr algn="ctr"/>
                      <a:r>
                        <a:rPr lang="en-US" dirty="0" smtClean="0"/>
                        <a:t>Sam</a:t>
                      </a:r>
                      <a:endParaRPr lang="en-US" dirty="0"/>
                    </a:p>
                  </a:txBody>
                  <a:tcPr/>
                </a:tc>
                <a:tc>
                  <a:txBody>
                    <a:bodyPr/>
                    <a:lstStyle/>
                    <a:p>
                      <a:pPr algn="ctr"/>
                      <a:r>
                        <a:rPr lang="en-US" dirty="0" smtClean="0"/>
                        <a:t>Gary</a:t>
                      </a:r>
                      <a:endParaRPr lang="en-US" dirty="0"/>
                    </a:p>
                  </a:txBody>
                  <a:tcPr/>
                </a:tc>
                <a:tc>
                  <a:txBody>
                    <a:bodyPr/>
                    <a:lstStyle/>
                    <a:p>
                      <a:pPr algn="ctr"/>
                      <a:r>
                        <a:rPr lang="en-US" dirty="0" smtClean="0"/>
                        <a:t>Sasha</a:t>
                      </a:r>
                      <a:endParaRPr lang="en-US" dirty="0"/>
                    </a:p>
                  </a:txBody>
                  <a:tcPr/>
                </a:tc>
                <a:tc>
                  <a:txBody>
                    <a:bodyPr/>
                    <a:lstStyle/>
                    <a:p>
                      <a:pPr algn="ctr"/>
                      <a:r>
                        <a:rPr lang="en-US" dirty="0" smtClean="0"/>
                        <a:t>Justin</a:t>
                      </a:r>
                      <a:endParaRPr lang="en-US" dirty="0"/>
                    </a:p>
                  </a:txBody>
                  <a:tcPr/>
                </a:tc>
              </a:tr>
              <a:tr h="370840">
                <a:tc>
                  <a:txBody>
                    <a:bodyPr/>
                    <a:lstStyle/>
                    <a:p>
                      <a:r>
                        <a:rPr lang="en-US" dirty="0" smtClean="0"/>
                        <a:t>1st coordinator</a:t>
                      </a:r>
                      <a:endParaRPr lang="en-US" dirty="0"/>
                    </a:p>
                  </a:txBody>
                  <a:tcPr/>
                </a:tc>
                <a:tc>
                  <a:txBody>
                    <a:bodyPr/>
                    <a:lstStyle/>
                    <a:p>
                      <a:pPr algn="ctr"/>
                      <a:r>
                        <a:rPr lang="en-US" dirty="0" smtClean="0"/>
                        <a:t>✓</a:t>
                      </a:r>
                      <a:endParaRPr lang="en-US" dirty="0"/>
                    </a:p>
                  </a:txBody>
                  <a:tcPr/>
                </a:tc>
                <a:tc>
                  <a:txBody>
                    <a:bodyPr/>
                    <a:lstStyle/>
                    <a:p>
                      <a:pPr algn="ctr"/>
                      <a:endParaRPr lang="en-US"/>
                    </a:p>
                  </a:txBody>
                  <a:tcPr/>
                </a:tc>
                <a:tc>
                  <a:txBody>
                    <a:bodyPr/>
                    <a:lstStyle/>
                    <a:p>
                      <a:pPr algn="ctr"/>
                      <a:endParaRPr lang="en-US"/>
                    </a:p>
                  </a:txBody>
                  <a:tcPr/>
                </a:tc>
                <a:tc>
                  <a:txBody>
                    <a:bodyPr/>
                    <a:lstStyle/>
                    <a:p>
                      <a:pPr algn="ctr"/>
                      <a:endParaRPr lang="en-US"/>
                    </a:p>
                  </a:txBody>
                  <a:tcPr/>
                </a:tc>
              </a:tr>
              <a:tr h="370840">
                <a:tc>
                  <a:txBody>
                    <a:bodyPr/>
                    <a:lstStyle/>
                    <a:p>
                      <a:r>
                        <a:rPr lang="en-US" dirty="0" smtClean="0"/>
                        <a:t>2nd coordinator</a:t>
                      </a:r>
                      <a:endParaRPr lang="en-US" dirty="0"/>
                    </a:p>
                  </a:txBody>
                  <a:tcPr/>
                </a:tc>
                <a:tc>
                  <a:txBody>
                    <a:bodyPr/>
                    <a:lstStyle/>
                    <a:p>
                      <a:pPr algn="ctr"/>
                      <a:r>
                        <a:rPr lang="en-US" dirty="0" smtClean="0"/>
                        <a:t>✓</a:t>
                      </a:r>
                      <a:endParaRPr lang="en-US" dirty="0"/>
                    </a:p>
                  </a:txBody>
                  <a:tcPr/>
                </a:tc>
                <a:tc>
                  <a:txBody>
                    <a:bodyPr/>
                    <a:lstStyle/>
                    <a:p>
                      <a:pPr algn="ctr"/>
                      <a:endParaRPr lang="en-US" dirty="0"/>
                    </a:p>
                  </a:txBody>
                  <a:tcPr/>
                </a:tc>
                <a:tc>
                  <a:txBody>
                    <a:bodyPr/>
                    <a:lstStyle/>
                    <a:p>
                      <a:pPr algn="ctr"/>
                      <a:endParaRPr lang="en-US"/>
                    </a:p>
                  </a:txBody>
                  <a:tcPr/>
                </a:tc>
                <a:tc>
                  <a:txBody>
                    <a:bodyPr/>
                    <a:lstStyle/>
                    <a:p>
                      <a:pPr algn="ctr"/>
                      <a:endParaRPr lang="en-US"/>
                    </a:p>
                  </a:txBody>
                  <a:tcPr/>
                </a:tc>
              </a:tr>
              <a:tr h="370840">
                <a:tc>
                  <a:txBody>
                    <a:bodyPr/>
                    <a:lstStyle/>
                    <a:p>
                      <a:r>
                        <a:rPr lang="en-US" dirty="0" smtClean="0"/>
                        <a:t>3rd coordinator</a:t>
                      </a:r>
                      <a:endParaRPr lang="en-US" dirty="0"/>
                    </a:p>
                  </a:txBody>
                  <a:tcPr/>
                </a:tc>
                <a:tc>
                  <a:txBody>
                    <a:bodyPr/>
                    <a:lstStyle/>
                    <a:p>
                      <a:pPr algn="ctr"/>
                      <a:r>
                        <a:rPr lang="en-US" dirty="0" smtClean="0"/>
                        <a:t>✓</a:t>
                      </a:r>
                      <a:endParaRPr lang="en-US" dirty="0"/>
                    </a:p>
                  </a:txBody>
                  <a:tcPr/>
                </a:tc>
                <a:tc>
                  <a:txBody>
                    <a:bodyPr/>
                    <a:lstStyle/>
                    <a:p>
                      <a:pPr algn="ctr"/>
                      <a:endParaRPr lang="en-US" dirty="0"/>
                    </a:p>
                  </a:txBody>
                  <a:tcPr/>
                </a:tc>
                <a:tc>
                  <a:txBody>
                    <a:bodyPr/>
                    <a:lstStyle/>
                    <a:p>
                      <a:pPr algn="ctr"/>
                      <a:endParaRPr lang="en-US"/>
                    </a:p>
                  </a:txBody>
                  <a:tcPr/>
                </a:tc>
                <a:tc>
                  <a:txBody>
                    <a:bodyPr/>
                    <a:lstStyle/>
                    <a:p>
                      <a:pPr algn="ctr"/>
                      <a:endParaRPr lang="en-US"/>
                    </a:p>
                  </a:txBody>
                  <a:tcPr/>
                </a:tc>
              </a:tr>
              <a:tr h="370840">
                <a:tc>
                  <a:txBody>
                    <a:bodyPr/>
                    <a:lstStyle/>
                    <a:p>
                      <a:r>
                        <a:rPr lang="en-US" dirty="0" smtClean="0"/>
                        <a:t>4th coordinator</a:t>
                      </a:r>
                      <a:endParaRPr lang="en-US" dirty="0"/>
                    </a:p>
                  </a:txBody>
                  <a:tcPr/>
                </a:tc>
                <a:tc>
                  <a:txBody>
                    <a:bodyPr/>
                    <a:lstStyle/>
                    <a:p>
                      <a:pPr algn="ctr"/>
                      <a:r>
                        <a:rPr lang="en-US" dirty="0" smtClean="0"/>
                        <a:t>✓</a:t>
                      </a:r>
                      <a:endParaRPr lang="en-US" dirty="0"/>
                    </a:p>
                  </a:txBody>
                  <a:tcPr/>
                </a:tc>
                <a:tc>
                  <a:txBody>
                    <a:bodyPr/>
                    <a:lstStyle/>
                    <a:p>
                      <a:pPr algn="ctr"/>
                      <a:endParaRPr lang="en-US" dirty="0"/>
                    </a:p>
                  </a:txBody>
                  <a:tcPr/>
                </a:tc>
                <a:tc>
                  <a:txBody>
                    <a:bodyPr/>
                    <a:lstStyle/>
                    <a:p>
                      <a:pPr algn="ctr"/>
                      <a:endParaRPr lang="en-US"/>
                    </a:p>
                  </a:txBody>
                  <a:tcPr/>
                </a:tc>
                <a:tc>
                  <a:txBody>
                    <a:bodyPr/>
                    <a:lstStyle/>
                    <a:p>
                      <a:pPr algn="ctr"/>
                      <a:endParaRPr lang="en-US"/>
                    </a:p>
                  </a:txBody>
                  <a:tcPr/>
                </a:tc>
              </a:tr>
              <a:tr h="370840">
                <a:tc>
                  <a:txBody>
                    <a:bodyPr/>
                    <a:lstStyle/>
                    <a:p>
                      <a:r>
                        <a:rPr lang="en-US" dirty="0" smtClean="0"/>
                        <a:t>Story/message creation</a:t>
                      </a: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r>
                        <a:rPr lang="en-US" dirty="0" smtClean="0"/>
                        <a:t>✓</a:t>
                      </a:r>
                      <a:endParaRPr lang="en-US" dirty="0"/>
                    </a:p>
                  </a:txBody>
                  <a:tcPr/>
                </a:tc>
                <a:tc>
                  <a:txBody>
                    <a:bodyPr/>
                    <a:lstStyle/>
                    <a:p>
                      <a:pPr algn="ctr"/>
                      <a:endParaRPr lang="en-US"/>
                    </a:p>
                  </a:txBody>
                  <a:tcPr/>
                </a:tc>
              </a:tr>
              <a:tr h="370840">
                <a:tc>
                  <a:txBody>
                    <a:bodyPr/>
                    <a:lstStyle/>
                    <a:p>
                      <a:r>
                        <a:rPr lang="en-US" dirty="0" smtClean="0"/>
                        <a:t>Storyboard artwork</a:t>
                      </a:r>
                      <a:r>
                        <a:rPr lang="en-US" baseline="0" dirty="0" smtClean="0"/>
                        <a:t> </a:t>
                      </a:r>
                      <a:r>
                        <a:rPr lang="en-US" dirty="0" smtClean="0"/>
                        <a:t>&amp; scene creation</a:t>
                      </a:r>
                      <a:endParaRPr lang="en-US" dirty="0"/>
                    </a:p>
                  </a:txBody>
                  <a:tcPr/>
                </a:tc>
                <a:tc>
                  <a:txBody>
                    <a:bodyPr/>
                    <a:lstStyle/>
                    <a:p>
                      <a:pPr algn="ctr"/>
                      <a:r>
                        <a:rPr lang="en-US" dirty="0" smtClean="0"/>
                        <a:t>✓</a:t>
                      </a: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a:p>
                  </a:txBody>
                  <a:tcPr/>
                </a:tc>
              </a:tr>
              <a:tr h="370840">
                <a:tc>
                  <a:txBody>
                    <a:bodyPr/>
                    <a:lstStyle/>
                    <a:p>
                      <a:r>
                        <a:rPr lang="en-US" dirty="0" smtClean="0"/>
                        <a:t>Proposal write-up</a:t>
                      </a: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r>
                        <a:rPr lang="en-US" dirty="0" smtClean="0"/>
                        <a:t>✓</a:t>
                      </a:r>
                      <a:endParaRPr lang="en-US" dirty="0"/>
                    </a:p>
                  </a:txBody>
                  <a:tcPr/>
                </a:tc>
                <a:tc>
                  <a:txBody>
                    <a:bodyPr/>
                    <a:lstStyle/>
                    <a:p>
                      <a:pPr algn="ctr"/>
                      <a:endParaRPr lang="en-US"/>
                    </a:p>
                  </a:txBody>
                  <a:tcPr/>
                </a:tc>
              </a:tr>
              <a:tr h="370840">
                <a:tc>
                  <a:txBody>
                    <a:bodyPr/>
                    <a:lstStyle/>
                    <a:p>
                      <a:r>
                        <a:rPr lang="en-US" dirty="0" smtClean="0"/>
                        <a:t>Modeling &amp; texture</a:t>
                      </a:r>
                      <a:endParaRPr lang="en-US" dirty="0"/>
                    </a:p>
                  </a:txBody>
                  <a:tcPr/>
                </a:tc>
                <a:tc>
                  <a:txBody>
                    <a:bodyPr/>
                    <a:lstStyle/>
                    <a:p>
                      <a:pPr algn="ctr"/>
                      <a:r>
                        <a:rPr lang="en-US" dirty="0" smtClean="0"/>
                        <a:t>✓</a:t>
                      </a:r>
                      <a:endParaRPr lang="en-US" dirty="0"/>
                    </a:p>
                  </a:txBody>
                  <a:tcPr/>
                </a:tc>
                <a:tc>
                  <a:txBody>
                    <a:bodyPr/>
                    <a:lstStyle/>
                    <a:p>
                      <a:pPr algn="ctr"/>
                      <a:r>
                        <a:rPr lang="en-US" dirty="0" smtClean="0"/>
                        <a:t>✓</a:t>
                      </a:r>
                      <a:endParaRPr lang="en-US" dirty="0"/>
                    </a:p>
                  </a:txBody>
                  <a:tcPr/>
                </a:tc>
                <a:tc>
                  <a:txBody>
                    <a:bodyPr/>
                    <a:lstStyle/>
                    <a:p>
                      <a:pPr algn="ctr"/>
                      <a:r>
                        <a:rPr lang="en-US" dirty="0" smtClean="0"/>
                        <a:t>✓</a:t>
                      </a:r>
                      <a:endParaRPr lang="en-US" dirty="0"/>
                    </a:p>
                  </a:txBody>
                  <a:tcPr/>
                </a:tc>
                <a:tc>
                  <a:txBody>
                    <a:bodyPr/>
                    <a:lstStyle/>
                    <a:p>
                      <a:pPr algn="ctr"/>
                      <a:r>
                        <a:rPr lang="en-US" dirty="0" smtClean="0"/>
                        <a:t>✓</a:t>
                      </a:r>
                      <a:endParaRPr lang="en-US" dirty="0"/>
                    </a:p>
                  </a:txBody>
                  <a:tcPr/>
                </a:tc>
              </a:tr>
              <a:tr h="370840">
                <a:tc>
                  <a:txBody>
                    <a:bodyPr/>
                    <a:lstStyle/>
                    <a:p>
                      <a:r>
                        <a:rPr lang="en-US" dirty="0" smtClean="0"/>
                        <a:t>Animation</a:t>
                      </a:r>
                      <a:endParaRPr lang="en-US" dirty="0"/>
                    </a:p>
                  </a:txBody>
                  <a:tcPr/>
                </a:tc>
                <a:tc>
                  <a:txBody>
                    <a:bodyPr/>
                    <a:lstStyle/>
                    <a:p>
                      <a:pPr algn="ctr"/>
                      <a:r>
                        <a:rPr lang="en-US" dirty="0" smtClean="0"/>
                        <a:t>✓</a:t>
                      </a:r>
                      <a:endParaRPr lang="en-US" dirty="0"/>
                    </a:p>
                  </a:txBody>
                  <a:tcPr/>
                </a:tc>
                <a:tc>
                  <a:txBody>
                    <a:bodyPr/>
                    <a:lstStyle/>
                    <a:p>
                      <a:pPr algn="ctr"/>
                      <a:r>
                        <a:rPr lang="en-US" dirty="0" smtClean="0"/>
                        <a:t>✓</a:t>
                      </a:r>
                      <a:endParaRPr lang="en-US" dirty="0"/>
                    </a:p>
                  </a:txBody>
                  <a:tcPr/>
                </a:tc>
                <a:tc>
                  <a:txBody>
                    <a:bodyPr/>
                    <a:lstStyle/>
                    <a:p>
                      <a:pPr algn="ctr"/>
                      <a:r>
                        <a:rPr lang="en-US" dirty="0" smtClean="0"/>
                        <a:t>✓</a:t>
                      </a:r>
                      <a:endParaRPr lang="en-US" dirty="0"/>
                    </a:p>
                  </a:txBody>
                  <a:tcPr/>
                </a:tc>
                <a:tc>
                  <a:txBody>
                    <a:bodyPr/>
                    <a:lstStyle/>
                    <a:p>
                      <a:pPr algn="ctr"/>
                      <a:r>
                        <a:rPr lang="en-US" dirty="0" smtClean="0"/>
                        <a:t>✓</a:t>
                      </a:r>
                      <a:endParaRPr lang="en-US" dirty="0"/>
                    </a:p>
                  </a:txBody>
                  <a:tcPr/>
                </a:tc>
              </a:tr>
              <a:tr h="370840">
                <a:tc>
                  <a:txBody>
                    <a:bodyPr/>
                    <a:lstStyle/>
                    <a:p>
                      <a:r>
                        <a:rPr lang="en-US" dirty="0" smtClean="0"/>
                        <a:t>Special effects</a:t>
                      </a:r>
                      <a:endParaRPr lang="en-US" dirty="0"/>
                    </a:p>
                  </a:txBody>
                  <a:tcPr/>
                </a:tc>
                <a:tc>
                  <a:txBody>
                    <a:bodyPr/>
                    <a:lstStyle/>
                    <a:p>
                      <a:pPr algn="ctr"/>
                      <a:r>
                        <a:rPr lang="en-US" dirty="0" smtClean="0"/>
                        <a:t>✓</a:t>
                      </a:r>
                      <a:endParaRPr lang="en-US" dirty="0"/>
                    </a:p>
                  </a:txBody>
                  <a:tcPr/>
                </a:tc>
                <a:tc>
                  <a:txBody>
                    <a:bodyPr/>
                    <a:lstStyle/>
                    <a:p>
                      <a:pPr algn="ctr"/>
                      <a:r>
                        <a:rPr lang="en-US" dirty="0" smtClean="0"/>
                        <a:t>✓</a:t>
                      </a:r>
                      <a:endParaRPr lang="en-US" dirty="0"/>
                    </a:p>
                  </a:txBody>
                  <a:tcPr/>
                </a:tc>
                <a:tc>
                  <a:txBody>
                    <a:bodyPr/>
                    <a:lstStyle/>
                    <a:p>
                      <a:pPr algn="ctr"/>
                      <a:endParaRPr lang="en-US" dirty="0"/>
                    </a:p>
                  </a:txBody>
                  <a:tcPr/>
                </a:tc>
                <a:tc>
                  <a:txBody>
                    <a:bodyPr/>
                    <a:lstStyle/>
                    <a:p>
                      <a:pPr algn="ctr"/>
                      <a:r>
                        <a:rPr lang="en-US" dirty="0" smtClean="0"/>
                        <a:t>✓</a:t>
                      </a:r>
                      <a:endParaRPr lang="en-US" dirty="0"/>
                    </a:p>
                  </a:txBody>
                  <a:tcPr/>
                </a:tc>
              </a:tr>
              <a:tr h="370840">
                <a:tc>
                  <a:txBody>
                    <a:bodyPr/>
                    <a:lstStyle/>
                    <a:p>
                      <a:r>
                        <a:rPr lang="en-US" dirty="0" smtClean="0"/>
                        <a:t>Rendering</a:t>
                      </a:r>
                      <a:endParaRPr lang="en-US" dirty="0"/>
                    </a:p>
                  </a:txBody>
                  <a:tcPr/>
                </a:tc>
                <a:tc>
                  <a:txBody>
                    <a:bodyPr/>
                    <a:lstStyle/>
                    <a:p>
                      <a:pPr algn="ctr"/>
                      <a:r>
                        <a:rPr lang="en-US" dirty="0" smtClean="0"/>
                        <a:t>✓</a:t>
                      </a: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r>
                        <a:rPr lang="en-US" dirty="0" smtClean="0"/>
                        <a:t>✓</a:t>
                      </a:r>
                      <a:endParaRPr lang="en-US" dirty="0"/>
                    </a:p>
                  </a:txBody>
                  <a:tcPr/>
                </a:tc>
              </a:tr>
              <a:tr h="370840">
                <a:tc>
                  <a:txBody>
                    <a:bodyPr/>
                    <a:lstStyle/>
                    <a:p>
                      <a:r>
                        <a:rPr lang="en-US" dirty="0" smtClean="0"/>
                        <a:t>Final video &amp; audio</a:t>
                      </a:r>
                      <a:endParaRPr lang="en-US" dirty="0"/>
                    </a:p>
                  </a:txBody>
                  <a:tcPr/>
                </a:tc>
                <a:tc>
                  <a:txBody>
                    <a:bodyPr/>
                    <a:lstStyle/>
                    <a:p>
                      <a:pPr algn="ctr"/>
                      <a:r>
                        <a:rPr lang="en-US" dirty="0" smtClean="0"/>
                        <a:t>✓</a:t>
                      </a:r>
                      <a:endParaRPr lang="en-US" dirty="0"/>
                    </a:p>
                  </a:txBody>
                  <a:tcPr/>
                </a:tc>
                <a:tc>
                  <a:txBody>
                    <a:bodyPr/>
                    <a:lstStyle/>
                    <a:p>
                      <a:pPr algn="ctr"/>
                      <a:r>
                        <a:rPr lang="en-US" dirty="0" smtClean="0"/>
                        <a:t>✓</a:t>
                      </a:r>
                      <a:endParaRPr lang="en-US" dirty="0"/>
                    </a:p>
                  </a:txBody>
                  <a:tcPr/>
                </a:tc>
                <a:tc>
                  <a:txBody>
                    <a:bodyPr/>
                    <a:lstStyle/>
                    <a:p>
                      <a:pPr algn="ctr"/>
                      <a:r>
                        <a:rPr lang="en-US" dirty="0" smtClean="0"/>
                        <a:t>✓</a:t>
                      </a:r>
                      <a:endParaRPr lang="en-US" dirty="0"/>
                    </a:p>
                  </a:txBody>
                  <a:tcPr/>
                </a:tc>
                <a:tc>
                  <a:txBody>
                    <a:bodyPr/>
                    <a:lstStyle/>
                    <a:p>
                      <a:pPr algn="ctr"/>
                      <a:r>
                        <a:rPr lang="en-US" dirty="0" smtClean="0"/>
                        <a:t>✓</a:t>
                      </a:r>
                      <a:endParaRPr lang="en-US" dirty="0"/>
                    </a:p>
                  </a:txBody>
                  <a:tcPr/>
                </a:tc>
              </a:tr>
              <a:tr h="370840">
                <a:tc>
                  <a:txBody>
                    <a:bodyPr/>
                    <a:lstStyle/>
                    <a:p>
                      <a:r>
                        <a:rPr lang="en-US" dirty="0" smtClean="0"/>
                        <a:t>Final report write-up</a:t>
                      </a:r>
                      <a:endParaRPr lang="en-US" dirty="0"/>
                    </a:p>
                  </a:txBody>
                  <a:tcPr/>
                </a:tc>
                <a:tc>
                  <a:txBody>
                    <a:bodyPr/>
                    <a:lstStyle/>
                    <a:p>
                      <a:pPr algn="ctr"/>
                      <a:endParaRPr lang="en-US" dirty="0"/>
                    </a:p>
                  </a:txBody>
                  <a:tcPr/>
                </a:tc>
                <a:tc>
                  <a:txBody>
                    <a:bodyPr/>
                    <a:lstStyle/>
                    <a:p>
                      <a:pPr algn="ctr"/>
                      <a:r>
                        <a:rPr lang="en-US" dirty="0" smtClean="0"/>
                        <a:t>✓</a:t>
                      </a:r>
                      <a:endParaRPr lang="en-US" dirty="0"/>
                    </a:p>
                  </a:txBody>
                  <a:tcPr/>
                </a:tc>
                <a:tc>
                  <a:txBody>
                    <a:bodyPr/>
                    <a:lstStyle/>
                    <a:p>
                      <a:pPr algn="ctr"/>
                      <a:r>
                        <a:rPr lang="en-US" dirty="0" smtClean="0"/>
                        <a:t>✓</a:t>
                      </a:r>
                      <a:endParaRPr lang="en-US" dirty="0"/>
                    </a:p>
                  </a:txBody>
                  <a:tcPr/>
                </a:tc>
                <a:tc>
                  <a:txBody>
                    <a:bodyPr/>
                    <a:lstStyle/>
                    <a:p>
                      <a:pPr algn="ctr"/>
                      <a:r>
                        <a:rPr lang="en-US" dirty="0" smtClean="0"/>
                        <a:t>✓</a:t>
                      </a:r>
                      <a:endParaRPr lang="en-US" dirty="0"/>
                    </a:p>
                  </a:txBody>
                  <a:tcPr/>
                </a:tc>
              </a:tr>
            </a:tbl>
          </a:graphicData>
        </a:graphic>
      </p:graphicFrame>
    </p:spTree>
    <p:extLst>
      <p:ext uri="{BB962C8B-B14F-4D97-AF65-F5344CB8AC3E}">
        <p14:creationId xmlns:p14="http://schemas.microsoft.com/office/powerpoint/2010/main" val="25596890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Time Allocation</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532665395"/>
              </p:ext>
            </p:extLst>
          </p:nvPr>
        </p:nvGraphicFramePr>
        <p:xfrm>
          <a:off x="56868" y="2304658"/>
          <a:ext cx="8954435" cy="2792542"/>
        </p:xfrm>
        <a:graphic>
          <a:graphicData uri="http://schemas.openxmlformats.org/drawingml/2006/table">
            <a:tbl>
              <a:tblPr firstRow="1" bandRow="1">
                <a:tableStyleId>{5C22544A-7EE6-4342-B048-85BDC9FD1C3A}</a:tableStyleId>
              </a:tblPr>
              <a:tblGrid>
                <a:gridCol w="625555"/>
                <a:gridCol w="833800"/>
                <a:gridCol w="936885"/>
                <a:gridCol w="936885"/>
                <a:gridCol w="936885"/>
                <a:gridCol w="936885"/>
                <a:gridCol w="936885"/>
                <a:gridCol w="936885"/>
                <a:gridCol w="936885"/>
                <a:gridCol w="936885"/>
              </a:tblGrid>
              <a:tr h="343769">
                <a:tc>
                  <a:txBody>
                    <a:bodyPr/>
                    <a:lstStyle/>
                    <a:p>
                      <a:endParaRPr lang="en-US" dirty="0"/>
                    </a:p>
                  </a:txBody>
                  <a:tcPr/>
                </a:tc>
                <a:tc>
                  <a:txBody>
                    <a:bodyPr/>
                    <a:lstStyle/>
                    <a:p>
                      <a:r>
                        <a:rPr lang="en-US" dirty="0" smtClean="0"/>
                        <a:t>Feb</a:t>
                      </a:r>
                      <a:r>
                        <a:rPr lang="en-US" baseline="0" dirty="0" smtClean="0"/>
                        <a:t> 2</a:t>
                      </a:r>
                      <a:endParaRPr lang="en-US" dirty="0"/>
                    </a:p>
                  </a:txBody>
                  <a:tcPr/>
                </a:tc>
                <a:tc>
                  <a:txBody>
                    <a:bodyPr/>
                    <a:lstStyle/>
                    <a:p>
                      <a:r>
                        <a:rPr lang="en-US" dirty="0" smtClean="0"/>
                        <a:t>Feb 9</a:t>
                      </a:r>
                      <a:endParaRPr lang="en-US" dirty="0"/>
                    </a:p>
                  </a:txBody>
                  <a:tcPr/>
                </a:tc>
                <a:tc>
                  <a:txBody>
                    <a:bodyPr/>
                    <a:lstStyle/>
                    <a:p>
                      <a:r>
                        <a:rPr lang="en-US" dirty="0" smtClean="0"/>
                        <a:t>Feb 16</a:t>
                      </a:r>
                      <a:endParaRPr lang="en-US" dirty="0"/>
                    </a:p>
                  </a:txBody>
                  <a:tcPr/>
                </a:tc>
                <a:tc>
                  <a:txBody>
                    <a:bodyPr/>
                    <a:lstStyle/>
                    <a:p>
                      <a:r>
                        <a:rPr lang="en-US" sz="1800" dirty="0" smtClean="0"/>
                        <a:t>Feb</a:t>
                      </a:r>
                      <a:r>
                        <a:rPr lang="en-US" dirty="0" smtClean="0"/>
                        <a:t> 23</a:t>
                      </a:r>
                      <a:endParaRPr lang="en-US" dirty="0"/>
                    </a:p>
                  </a:txBody>
                  <a:tcPr/>
                </a:tc>
                <a:tc>
                  <a:txBody>
                    <a:bodyPr/>
                    <a:lstStyle/>
                    <a:p>
                      <a:r>
                        <a:rPr lang="en-US" dirty="0" smtClean="0"/>
                        <a:t>Mar</a:t>
                      </a:r>
                      <a:r>
                        <a:rPr lang="en-US" baseline="0" dirty="0" smtClean="0"/>
                        <a:t> 2</a:t>
                      </a:r>
                      <a:endParaRPr lang="en-US" dirty="0"/>
                    </a:p>
                  </a:txBody>
                  <a:tcPr/>
                </a:tc>
                <a:tc>
                  <a:txBody>
                    <a:bodyPr/>
                    <a:lstStyle/>
                    <a:p>
                      <a:r>
                        <a:rPr lang="en-US" dirty="0" smtClean="0"/>
                        <a:t>Mar 9</a:t>
                      </a:r>
                      <a:endParaRPr lang="en-US" dirty="0"/>
                    </a:p>
                  </a:txBody>
                  <a:tcPr/>
                </a:tc>
                <a:tc>
                  <a:txBody>
                    <a:bodyPr/>
                    <a:lstStyle/>
                    <a:p>
                      <a:r>
                        <a:rPr lang="en-US" dirty="0" smtClean="0"/>
                        <a:t>Mar 16</a:t>
                      </a:r>
                      <a:endParaRPr lang="en-US" dirty="0"/>
                    </a:p>
                  </a:txBody>
                  <a:tcPr/>
                </a:tc>
                <a:tc>
                  <a:txBody>
                    <a:bodyPr/>
                    <a:lstStyle/>
                    <a:p>
                      <a:r>
                        <a:rPr lang="en-US" dirty="0" smtClean="0"/>
                        <a:t>Mar 23</a:t>
                      </a:r>
                      <a:endParaRPr lang="en-US" dirty="0"/>
                    </a:p>
                  </a:txBody>
                  <a:tcPr/>
                </a:tc>
                <a:tc>
                  <a:txBody>
                    <a:bodyPr/>
                    <a:lstStyle/>
                    <a:p>
                      <a:r>
                        <a:rPr lang="en-US" dirty="0" smtClean="0"/>
                        <a:t>Mar 30</a:t>
                      </a:r>
                      <a:endParaRPr lang="en-US" dirty="0"/>
                    </a:p>
                  </a:txBody>
                  <a:tcPr/>
                </a:tc>
              </a:tr>
              <a:tr h="310347">
                <a:tc>
                  <a:txBody>
                    <a:bodyPr/>
                    <a:lstStyle/>
                    <a:p>
                      <a:endParaRPr lang="en-US" dirty="0"/>
                    </a:p>
                  </a:txBody>
                  <a:tcPr>
                    <a:solidFill>
                      <a:schemeClr val="accent1"/>
                    </a:solidFill>
                  </a:tcPr>
                </a:tc>
                <a:tc>
                  <a:txBody>
                    <a:bodyPr/>
                    <a:lstStyle/>
                    <a:p>
                      <a:r>
                        <a:rPr lang="en-US" dirty="0" smtClean="0">
                          <a:solidFill>
                            <a:schemeClr val="bg1"/>
                          </a:solidFill>
                        </a:rPr>
                        <a:t>Wk5</a:t>
                      </a:r>
                      <a:endParaRPr lang="en-US" dirty="0">
                        <a:solidFill>
                          <a:schemeClr val="bg1"/>
                        </a:solidFill>
                      </a:endParaRPr>
                    </a:p>
                  </a:txBody>
                  <a:tcPr>
                    <a:solidFill>
                      <a:schemeClr val="accent1"/>
                    </a:solid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solidFill>
                            <a:schemeClr val="bg1"/>
                          </a:solidFill>
                        </a:rPr>
                        <a:t>Wk</a:t>
                      </a:r>
                      <a:r>
                        <a:rPr lang="en-US" dirty="0" smtClean="0">
                          <a:solidFill>
                            <a:schemeClr val="bg1"/>
                          </a:solidFill>
                        </a:rPr>
                        <a:t>6</a:t>
                      </a:r>
                      <a:endParaRPr lang="en-US" dirty="0">
                        <a:solidFill>
                          <a:schemeClr val="bg1"/>
                        </a:solidFill>
                      </a:endParaRPr>
                    </a:p>
                  </a:txBody>
                  <a:tcPr>
                    <a:solidFill>
                      <a:schemeClr val="accent1"/>
                    </a:solid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solidFill>
                            <a:schemeClr val="bg1"/>
                          </a:solidFill>
                        </a:rPr>
                        <a:t>Wk7</a:t>
                      </a:r>
                    </a:p>
                  </a:txBody>
                  <a:tcPr>
                    <a:solidFill>
                      <a:schemeClr val="accent1"/>
                    </a:solidFill>
                  </a:tcPr>
                </a:tc>
                <a:tc>
                  <a:txBody>
                    <a:bodyPr/>
                    <a:lstStyle/>
                    <a:p>
                      <a:r>
                        <a:rPr lang="en-US" dirty="0" smtClean="0">
                          <a:solidFill>
                            <a:schemeClr val="bg1"/>
                          </a:solidFill>
                        </a:rPr>
                        <a:t>Wk8</a:t>
                      </a:r>
                      <a:endParaRPr lang="en-US" dirty="0">
                        <a:solidFill>
                          <a:schemeClr val="bg1"/>
                        </a:solidFill>
                      </a:endParaRPr>
                    </a:p>
                  </a:txBody>
                  <a:tcPr>
                    <a:solidFill>
                      <a:schemeClr val="accent1"/>
                    </a:solidFill>
                  </a:tcPr>
                </a:tc>
                <a:tc>
                  <a:txBody>
                    <a:bodyPr/>
                    <a:lstStyle/>
                    <a:p>
                      <a:r>
                        <a:rPr lang="en-US" dirty="0" smtClean="0">
                          <a:solidFill>
                            <a:schemeClr val="bg1"/>
                          </a:solidFill>
                        </a:rPr>
                        <a:t>Wk9</a:t>
                      </a:r>
                      <a:endParaRPr lang="en-US" dirty="0">
                        <a:solidFill>
                          <a:schemeClr val="bg1"/>
                        </a:solidFill>
                      </a:endParaRPr>
                    </a:p>
                  </a:txBody>
                  <a:tcPr>
                    <a:solidFill>
                      <a:schemeClr val="accent1"/>
                    </a:solidFill>
                  </a:tcPr>
                </a:tc>
                <a:tc>
                  <a:txBody>
                    <a:bodyPr/>
                    <a:lstStyle/>
                    <a:p>
                      <a:r>
                        <a:rPr lang="en-US" dirty="0" smtClean="0">
                          <a:solidFill>
                            <a:schemeClr val="bg1"/>
                          </a:solidFill>
                        </a:rPr>
                        <a:t>Wk10</a:t>
                      </a:r>
                      <a:endParaRPr lang="en-US" dirty="0">
                        <a:solidFill>
                          <a:schemeClr val="bg1"/>
                        </a:solidFill>
                      </a:endParaRPr>
                    </a:p>
                  </a:txBody>
                  <a:tcPr>
                    <a:solidFill>
                      <a:schemeClr val="accent1"/>
                    </a:solidFill>
                  </a:tcPr>
                </a:tc>
                <a:tc>
                  <a:txBody>
                    <a:bodyPr/>
                    <a:lstStyle/>
                    <a:p>
                      <a:r>
                        <a:rPr lang="en-US" dirty="0" smtClean="0">
                          <a:solidFill>
                            <a:schemeClr val="bg1"/>
                          </a:solidFill>
                        </a:rPr>
                        <a:t>Wk11</a:t>
                      </a:r>
                      <a:endParaRPr lang="en-US" dirty="0">
                        <a:solidFill>
                          <a:schemeClr val="bg1"/>
                        </a:solidFill>
                      </a:endParaRPr>
                    </a:p>
                  </a:txBody>
                  <a:tcPr>
                    <a:solidFill>
                      <a:schemeClr val="accent1"/>
                    </a:solidFill>
                  </a:tcPr>
                </a:tc>
                <a:tc>
                  <a:txBody>
                    <a:bodyPr/>
                    <a:lstStyle/>
                    <a:p>
                      <a:r>
                        <a:rPr lang="en-US" dirty="0" smtClean="0">
                          <a:solidFill>
                            <a:schemeClr val="bg1"/>
                          </a:solidFill>
                        </a:rPr>
                        <a:t>Wk12</a:t>
                      </a:r>
                      <a:endParaRPr lang="en-US" dirty="0">
                        <a:solidFill>
                          <a:schemeClr val="bg1"/>
                        </a:solidFill>
                      </a:endParaRPr>
                    </a:p>
                  </a:txBody>
                  <a:tcPr>
                    <a:solidFill>
                      <a:schemeClr val="accent1"/>
                    </a:solidFill>
                  </a:tcPr>
                </a:tc>
                <a:tc>
                  <a:txBody>
                    <a:bodyPr/>
                    <a:lstStyle/>
                    <a:p>
                      <a:r>
                        <a:rPr lang="en-US" dirty="0" smtClean="0">
                          <a:solidFill>
                            <a:schemeClr val="bg1"/>
                          </a:solidFill>
                        </a:rPr>
                        <a:t>Wk13</a:t>
                      </a:r>
                      <a:endParaRPr lang="en-US" dirty="0">
                        <a:solidFill>
                          <a:schemeClr val="bg1"/>
                        </a:solidFill>
                      </a:endParaRPr>
                    </a:p>
                  </a:txBody>
                  <a:tcPr>
                    <a:solidFill>
                      <a:schemeClr val="accent1"/>
                    </a:solidFill>
                  </a:tcPr>
                </a:tc>
              </a:tr>
              <a:tr h="388490">
                <a:tc>
                  <a:txBody>
                    <a:bodyPr/>
                    <a:lstStyle/>
                    <a:p>
                      <a:r>
                        <a:rPr lang="en-US" sz="1500" dirty="0" smtClean="0"/>
                        <a:t>Sasha</a:t>
                      </a:r>
                      <a:endParaRPr lang="en-US" sz="1500" dirty="0"/>
                    </a:p>
                  </a:txBody>
                  <a:tcPr/>
                </a:tc>
                <a:tc>
                  <a:txBody>
                    <a:bodyPr/>
                    <a:lstStyle/>
                    <a:p>
                      <a:r>
                        <a:rPr lang="en-US" sz="1400" dirty="0" smtClean="0"/>
                        <a:t>10</a:t>
                      </a:r>
                      <a:endParaRPr lang="en-US" sz="1400" dirty="0"/>
                    </a:p>
                  </a:txBody>
                  <a:tcPr/>
                </a:tc>
                <a:tc>
                  <a:txBody>
                    <a:bodyPr/>
                    <a:lstStyle/>
                    <a:p>
                      <a:r>
                        <a:rPr lang="en-US" sz="1400" dirty="0" smtClean="0"/>
                        <a:t>10</a:t>
                      </a:r>
                      <a:endParaRPr lang="en-US" sz="1400" dirty="0"/>
                    </a:p>
                  </a:txBody>
                  <a:tcPr/>
                </a:tc>
                <a:tc>
                  <a:txBody>
                    <a:bodyPr/>
                    <a:lstStyle/>
                    <a:p>
                      <a:r>
                        <a:rPr lang="en-US" sz="1400" dirty="0" smtClean="0"/>
                        <a:t>10</a:t>
                      </a:r>
                      <a:endParaRPr lang="en-US" sz="1400" dirty="0"/>
                    </a:p>
                  </a:txBody>
                  <a:tcPr/>
                </a:tc>
                <a:tc>
                  <a:txBody>
                    <a:bodyPr/>
                    <a:lstStyle/>
                    <a:p>
                      <a:r>
                        <a:rPr lang="en-US" sz="1400" dirty="0" smtClean="0"/>
                        <a:t>10</a:t>
                      </a:r>
                      <a:endParaRPr lang="en-US" sz="1400" dirty="0"/>
                    </a:p>
                  </a:txBody>
                  <a:tcPr/>
                </a:tc>
                <a:tc>
                  <a:txBody>
                    <a:bodyPr/>
                    <a:lstStyle/>
                    <a:p>
                      <a:r>
                        <a:rPr lang="en-US" sz="1400" dirty="0" smtClean="0"/>
                        <a:t>10</a:t>
                      </a:r>
                      <a:endParaRPr lang="en-US" sz="1400" dirty="0"/>
                    </a:p>
                  </a:txBody>
                  <a:tcPr/>
                </a:tc>
                <a:tc>
                  <a:txBody>
                    <a:bodyPr/>
                    <a:lstStyle/>
                    <a:p>
                      <a:r>
                        <a:rPr lang="en-US" sz="1400" dirty="0" smtClean="0"/>
                        <a:t>10</a:t>
                      </a:r>
                      <a:endParaRPr lang="en-US" sz="1400" dirty="0"/>
                    </a:p>
                  </a:txBody>
                  <a:tcPr/>
                </a:tc>
                <a:tc>
                  <a:txBody>
                    <a:bodyPr/>
                    <a:lstStyle/>
                    <a:p>
                      <a:r>
                        <a:rPr lang="en-US" sz="1400" dirty="0" smtClean="0"/>
                        <a:t>10</a:t>
                      </a:r>
                      <a:endParaRPr lang="en-US" sz="1400" dirty="0"/>
                    </a:p>
                  </a:txBody>
                  <a:tcPr/>
                </a:tc>
                <a:tc>
                  <a:txBody>
                    <a:bodyPr/>
                    <a:lstStyle/>
                    <a:p>
                      <a:r>
                        <a:rPr lang="en-US" sz="1400" dirty="0" smtClean="0"/>
                        <a:t>10</a:t>
                      </a:r>
                      <a:endParaRPr lang="en-US" sz="1400" dirty="0"/>
                    </a:p>
                  </a:txBody>
                  <a:tcPr/>
                </a:tc>
                <a:tc>
                  <a:txBody>
                    <a:bodyPr/>
                    <a:lstStyle/>
                    <a:p>
                      <a:r>
                        <a:rPr lang="en-US" sz="1400" dirty="0" smtClean="0"/>
                        <a:t>10</a:t>
                      </a:r>
                      <a:endParaRPr lang="en-US" sz="1400" dirty="0"/>
                    </a:p>
                  </a:txBody>
                  <a:tcPr/>
                </a:tc>
              </a:tr>
              <a:tr h="421116">
                <a:tc>
                  <a:txBody>
                    <a:bodyPr/>
                    <a:lstStyle/>
                    <a:p>
                      <a:r>
                        <a:rPr lang="en-US" sz="1500" dirty="0" smtClean="0"/>
                        <a:t>Sam</a:t>
                      </a:r>
                      <a:endParaRPr lang="en-US" sz="1500" dirty="0"/>
                    </a:p>
                  </a:txBody>
                  <a:tcPr/>
                </a:tc>
                <a:tc>
                  <a:txBody>
                    <a:bodyPr/>
                    <a:lstStyle/>
                    <a:p>
                      <a:r>
                        <a:rPr lang="en-US" sz="1400" dirty="0" smtClean="0"/>
                        <a:t>As required</a:t>
                      </a:r>
                      <a:endParaRPr lang="en-US" sz="1400"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dirty="0" smtClean="0"/>
                        <a:t>As required</a:t>
                      </a:r>
                    </a:p>
                    <a:p>
                      <a:endParaRPr lang="en-US" sz="1400"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dirty="0" smtClean="0"/>
                        <a:t>As required</a:t>
                      </a:r>
                    </a:p>
                    <a:p>
                      <a:endParaRPr lang="en-US" sz="1400"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dirty="0" smtClean="0"/>
                        <a:t>As required</a:t>
                      </a:r>
                    </a:p>
                    <a:p>
                      <a:endParaRPr lang="en-US" sz="1400"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dirty="0" smtClean="0"/>
                        <a:t>As required</a:t>
                      </a:r>
                    </a:p>
                    <a:p>
                      <a:endParaRPr lang="en-US" sz="1400"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dirty="0" smtClean="0"/>
                        <a:t>As required</a:t>
                      </a:r>
                    </a:p>
                    <a:p>
                      <a:endParaRPr lang="en-US" sz="1400"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dirty="0" smtClean="0"/>
                        <a:t>As required</a:t>
                      </a:r>
                    </a:p>
                    <a:p>
                      <a:endParaRPr lang="en-US" sz="1400"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dirty="0" smtClean="0"/>
                        <a:t>As required</a:t>
                      </a:r>
                    </a:p>
                    <a:p>
                      <a:endParaRPr lang="en-US" sz="1400"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dirty="0" smtClean="0"/>
                        <a:t>As required</a:t>
                      </a:r>
                    </a:p>
                    <a:p>
                      <a:endParaRPr lang="en-US" sz="1400" dirty="0"/>
                    </a:p>
                  </a:txBody>
                  <a:tcPr/>
                </a:tc>
              </a:tr>
              <a:tr h="422853">
                <a:tc>
                  <a:txBody>
                    <a:bodyPr/>
                    <a:lstStyle/>
                    <a:p>
                      <a:r>
                        <a:rPr lang="en-US" sz="1500" dirty="0" smtClean="0"/>
                        <a:t>Gary</a:t>
                      </a:r>
                      <a:endParaRPr lang="en-US" sz="1500" dirty="0"/>
                    </a:p>
                  </a:txBody>
                  <a:tcPr/>
                </a:tc>
                <a:tc>
                  <a:txBody>
                    <a:bodyPr/>
                    <a:lstStyle/>
                    <a:p>
                      <a:r>
                        <a:rPr lang="en-US" sz="1400" dirty="0" smtClean="0"/>
                        <a:t>8</a:t>
                      </a:r>
                      <a:endParaRPr lang="en-US" sz="1400" dirty="0"/>
                    </a:p>
                  </a:txBody>
                  <a:tcPr/>
                </a:tc>
                <a:tc>
                  <a:txBody>
                    <a:bodyPr/>
                    <a:lstStyle/>
                    <a:p>
                      <a:r>
                        <a:rPr lang="en-US" sz="1400" dirty="0" smtClean="0"/>
                        <a:t>8</a:t>
                      </a:r>
                      <a:endParaRPr lang="en-US" sz="1400" dirty="0"/>
                    </a:p>
                  </a:txBody>
                  <a:tcPr/>
                </a:tc>
                <a:tc>
                  <a:txBody>
                    <a:bodyPr/>
                    <a:lstStyle/>
                    <a:p>
                      <a:r>
                        <a:rPr lang="en-US" sz="1400" dirty="0" smtClean="0"/>
                        <a:t>8</a:t>
                      </a:r>
                      <a:endParaRPr lang="en-US" sz="1400" dirty="0"/>
                    </a:p>
                  </a:txBody>
                  <a:tcPr/>
                </a:tc>
                <a:tc>
                  <a:txBody>
                    <a:bodyPr/>
                    <a:lstStyle/>
                    <a:p>
                      <a:r>
                        <a:rPr lang="en-US" sz="1400" dirty="0" smtClean="0"/>
                        <a:t>8</a:t>
                      </a:r>
                      <a:endParaRPr lang="en-US" sz="1400" dirty="0"/>
                    </a:p>
                  </a:txBody>
                  <a:tcPr/>
                </a:tc>
                <a:tc>
                  <a:txBody>
                    <a:bodyPr/>
                    <a:lstStyle/>
                    <a:p>
                      <a:r>
                        <a:rPr lang="en-US" sz="1400" dirty="0" smtClean="0"/>
                        <a:t>8</a:t>
                      </a:r>
                      <a:endParaRPr lang="en-US" sz="1400" dirty="0"/>
                    </a:p>
                  </a:txBody>
                  <a:tcPr/>
                </a:tc>
                <a:tc>
                  <a:txBody>
                    <a:bodyPr/>
                    <a:lstStyle/>
                    <a:p>
                      <a:r>
                        <a:rPr lang="en-US" sz="1400" dirty="0" smtClean="0"/>
                        <a:t>8</a:t>
                      </a:r>
                      <a:endParaRPr lang="en-US" sz="1400" dirty="0"/>
                    </a:p>
                  </a:txBody>
                  <a:tcPr/>
                </a:tc>
                <a:tc>
                  <a:txBody>
                    <a:bodyPr/>
                    <a:lstStyle/>
                    <a:p>
                      <a:r>
                        <a:rPr lang="en-US" sz="1400" dirty="0" smtClean="0"/>
                        <a:t>8</a:t>
                      </a:r>
                      <a:endParaRPr lang="en-US" sz="1400" dirty="0"/>
                    </a:p>
                  </a:txBody>
                  <a:tcPr/>
                </a:tc>
                <a:tc>
                  <a:txBody>
                    <a:bodyPr/>
                    <a:lstStyle/>
                    <a:p>
                      <a:r>
                        <a:rPr lang="en-US" sz="1400" dirty="0" smtClean="0"/>
                        <a:t>8</a:t>
                      </a:r>
                      <a:endParaRPr lang="en-US" sz="1400" dirty="0"/>
                    </a:p>
                  </a:txBody>
                  <a:tcPr/>
                </a:tc>
                <a:tc>
                  <a:txBody>
                    <a:bodyPr/>
                    <a:lstStyle/>
                    <a:p>
                      <a:r>
                        <a:rPr lang="en-US" sz="1400" dirty="0" smtClean="0"/>
                        <a:t>8</a:t>
                      </a:r>
                      <a:endParaRPr lang="en-US" sz="1400" dirty="0"/>
                    </a:p>
                  </a:txBody>
                  <a:tcPr/>
                </a:tc>
              </a:tr>
              <a:tr h="504910">
                <a:tc>
                  <a:txBody>
                    <a:bodyPr/>
                    <a:lstStyle/>
                    <a:p>
                      <a:r>
                        <a:rPr lang="en-US" sz="1500" dirty="0" smtClean="0"/>
                        <a:t>Justin</a:t>
                      </a:r>
                      <a:endParaRPr lang="en-US" sz="1500" dirty="0"/>
                    </a:p>
                  </a:txBody>
                  <a:tcPr/>
                </a:tc>
                <a:tc>
                  <a:txBody>
                    <a:bodyPr/>
                    <a:lstStyle/>
                    <a:p>
                      <a:r>
                        <a:rPr lang="en-US" sz="1400" dirty="0" smtClean="0"/>
                        <a:t>When needed</a:t>
                      </a:r>
                      <a:endParaRPr lang="en-US" sz="1400"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dirty="0" smtClean="0"/>
                        <a:t>When needed</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dirty="0" smtClean="0"/>
                        <a:t>When needed</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dirty="0" smtClean="0"/>
                        <a:t>When needed</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dirty="0" smtClean="0"/>
                        <a:t>When needed</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dirty="0" smtClean="0"/>
                        <a:t>When needed</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dirty="0" smtClean="0"/>
                        <a:t>When needed</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dirty="0" smtClean="0"/>
                        <a:t>When needed</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dirty="0" smtClean="0"/>
                        <a:t>When needed</a:t>
                      </a:r>
                    </a:p>
                  </a:txBody>
                  <a:tcPr/>
                </a:tc>
              </a:tr>
            </a:tbl>
          </a:graphicData>
        </a:graphic>
      </p:graphicFrame>
    </p:spTree>
    <p:extLst>
      <p:ext uri="{BB962C8B-B14F-4D97-AF65-F5344CB8AC3E}">
        <p14:creationId xmlns:p14="http://schemas.microsoft.com/office/powerpoint/2010/main" val="33748303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 Chase”</a:t>
            </a:r>
            <a:endParaRPr lang="en-US" dirty="0"/>
          </a:p>
        </p:txBody>
      </p:sp>
      <p:sp>
        <p:nvSpPr>
          <p:cNvPr id="3" name="Content Placeholder 2"/>
          <p:cNvSpPr>
            <a:spLocks noGrp="1"/>
          </p:cNvSpPr>
          <p:nvPr>
            <p:ph idx="1"/>
          </p:nvPr>
        </p:nvSpPr>
        <p:spPr/>
        <p:txBody>
          <a:bodyPr/>
          <a:lstStyle/>
          <a:p>
            <a:r>
              <a:rPr lang="en-US" dirty="0" smtClean="0"/>
              <a:t>Le Chase is a story about … [SUMMARY]</a:t>
            </a:r>
          </a:p>
          <a:p>
            <a:endParaRPr lang="en-US" dirty="0"/>
          </a:p>
          <a:p>
            <a:endParaRPr lang="en-US" dirty="0" smtClean="0"/>
          </a:p>
          <a:p>
            <a:endParaRPr lang="en-US" dirty="0"/>
          </a:p>
        </p:txBody>
      </p:sp>
      <p:pic>
        <p:nvPicPr>
          <p:cNvPr id="4" name="Picture 3"/>
          <p:cNvPicPr>
            <a:picLocks noChangeAspect="1"/>
          </p:cNvPicPr>
          <p:nvPr/>
        </p:nvPicPr>
        <p:blipFill>
          <a:blip r:embed="rId2"/>
          <a:stretch>
            <a:fillRect/>
          </a:stretch>
        </p:blipFill>
        <p:spPr>
          <a:xfrm>
            <a:off x="1655704" y="2888551"/>
            <a:ext cx="5433917" cy="3393635"/>
          </a:xfrm>
          <a:prstGeom prst="rect">
            <a:avLst/>
          </a:prstGeom>
        </p:spPr>
      </p:pic>
    </p:spTree>
    <p:extLst>
      <p:ext uri="{BB962C8B-B14F-4D97-AF65-F5344CB8AC3E}">
        <p14:creationId xmlns:p14="http://schemas.microsoft.com/office/powerpoint/2010/main" val="40419958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Main Characters</a:t>
            </a:r>
            <a:endParaRPr lang="en-US" dirty="0"/>
          </a:p>
        </p:txBody>
      </p:sp>
      <p:sp>
        <p:nvSpPr>
          <p:cNvPr id="3" name="Content Placeholder 2"/>
          <p:cNvSpPr>
            <a:spLocks noGrp="1"/>
          </p:cNvSpPr>
          <p:nvPr>
            <p:ph idx="1"/>
          </p:nvPr>
        </p:nvSpPr>
        <p:spPr>
          <a:xfrm>
            <a:off x="457200" y="1261776"/>
            <a:ext cx="8229600" cy="5009071"/>
          </a:xfrm>
        </p:spPr>
        <p:txBody>
          <a:bodyPr/>
          <a:lstStyle/>
          <a:p>
            <a:r>
              <a:rPr lang="en-US" dirty="0" smtClean="0"/>
              <a:t>Pierre – the good guy:</a:t>
            </a:r>
          </a:p>
          <a:p>
            <a:endParaRPr lang="en-US" dirty="0"/>
          </a:p>
          <a:p>
            <a:pPr marL="0" indent="0">
              <a:buNone/>
            </a:pPr>
            <a:endParaRPr lang="en-US" b="1" dirty="0"/>
          </a:p>
          <a:p>
            <a:pPr marL="0" indent="0">
              <a:buNone/>
            </a:pPr>
            <a:endParaRPr lang="en-US" dirty="0" smtClean="0"/>
          </a:p>
          <a:p>
            <a:endParaRPr lang="en-US" dirty="0" smtClean="0"/>
          </a:p>
          <a:p>
            <a:r>
              <a:rPr lang="en-US" dirty="0" smtClean="0"/>
              <a:t>Jacques – the bad guy:</a:t>
            </a:r>
            <a:endParaRPr lang="en-US" dirty="0"/>
          </a:p>
        </p:txBody>
      </p:sp>
      <p:pic>
        <p:nvPicPr>
          <p:cNvPr id="4" name="Picture 3"/>
          <p:cNvPicPr>
            <a:picLocks noChangeAspect="1"/>
          </p:cNvPicPr>
          <p:nvPr/>
        </p:nvPicPr>
        <p:blipFill>
          <a:blip r:embed="rId2"/>
          <a:stretch>
            <a:fillRect/>
          </a:stretch>
        </p:blipFill>
        <p:spPr>
          <a:xfrm>
            <a:off x="4745683" y="1417638"/>
            <a:ext cx="3519223" cy="2505574"/>
          </a:xfrm>
          <a:prstGeom prst="rect">
            <a:avLst/>
          </a:prstGeom>
        </p:spPr>
      </p:pic>
      <p:pic>
        <p:nvPicPr>
          <p:cNvPr id="5" name="Picture 4"/>
          <p:cNvPicPr>
            <a:picLocks noChangeAspect="1"/>
          </p:cNvPicPr>
          <p:nvPr/>
        </p:nvPicPr>
        <p:blipFill>
          <a:blip r:embed="rId3"/>
          <a:stretch>
            <a:fillRect/>
          </a:stretch>
        </p:blipFill>
        <p:spPr>
          <a:xfrm>
            <a:off x="4745683" y="4340585"/>
            <a:ext cx="3519223" cy="2376718"/>
          </a:xfrm>
          <a:prstGeom prst="rect">
            <a:avLst/>
          </a:prstGeom>
        </p:spPr>
      </p:pic>
    </p:spTree>
    <p:extLst>
      <p:ext uri="{BB962C8B-B14F-4D97-AF65-F5344CB8AC3E}">
        <p14:creationId xmlns:p14="http://schemas.microsoft.com/office/powerpoint/2010/main" val="2488402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Other Characters</a:t>
            </a:r>
            <a:endParaRPr lang="en-US" dirty="0"/>
          </a:p>
        </p:txBody>
      </p:sp>
      <p:sp>
        <p:nvSpPr>
          <p:cNvPr id="3" name="Content Placeholder 2"/>
          <p:cNvSpPr>
            <a:spLocks noGrp="1"/>
          </p:cNvSpPr>
          <p:nvPr>
            <p:ph idx="1"/>
          </p:nvPr>
        </p:nvSpPr>
        <p:spPr/>
        <p:txBody>
          <a:bodyPr/>
          <a:lstStyle/>
          <a:p>
            <a:r>
              <a:rPr lang="en-US" dirty="0" smtClean="0"/>
              <a:t>American tourist and his family</a:t>
            </a:r>
          </a:p>
          <a:p>
            <a:endParaRPr lang="en-US" dirty="0"/>
          </a:p>
          <a:p>
            <a:r>
              <a:rPr lang="en-US" dirty="0" smtClean="0"/>
              <a:t>The boat rider</a:t>
            </a:r>
          </a:p>
          <a:p>
            <a:endParaRPr lang="en-US" dirty="0"/>
          </a:p>
          <a:p>
            <a:r>
              <a:rPr lang="en-US" dirty="0" smtClean="0"/>
              <a:t>Old woman</a:t>
            </a:r>
            <a:endParaRPr lang="en-US" dirty="0"/>
          </a:p>
        </p:txBody>
      </p:sp>
    </p:spTree>
    <p:extLst>
      <p:ext uri="{BB962C8B-B14F-4D97-AF65-F5344CB8AC3E}">
        <p14:creationId xmlns:p14="http://schemas.microsoft.com/office/powerpoint/2010/main" val="8006025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828205"/>
          </a:xfrm>
        </p:spPr>
        <p:txBody>
          <a:bodyPr/>
          <a:lstStyle/>
          <a:p>
            <a:r>
              <a:rPr lang="en-US" dirty="0" smtClean="0"/>
              <a:t>Storyboard: Scene 1</a:t>
            </a:r>
            <a:endParaRPr lang="en-US" dirty="0"/>
          </a:p>
        </p:txBody>
      </p:sp>
      <p:pic>
        <p:nvPicPr>
          <p:cNvPr id="4" name="Content Placeholder 3"/>
          <p:cNvPicPr>
            <a:picLocks noGrp="1" noChangeAspect="1"/>
          </p:cNvPicPr>
          <p:nvPr>
            <p:ph idx="1"/>
          </p:nvPr>
        </p:nvPicPr>
        <p:blipFill>
          <a:blip r:embed="rId2"/>
          <a:srcRect l="-46604" r="-46604"/>
          <a:stretch>
            <a:fillRect/>
          </a:stretch>
        </p:blipFill>
        <p:spPr>
          <a:xfrm>
            <a:off x="774715" y="828205"/>
            <a:ext cx="7110248" cy="3910363"/>
          </a:xfrm>
        </p:spPr>
      </p:pic>
      <p:sp>
        <p:nvSpPr>
          <p:cNvPr id="7" name="TextBox 6"/>
          <p:cNvSpPr txBox="1"/>
          <p:nvPr/>
        </p:nvSpPr>
        <p:spPr>
          <a:xfrm>
            <a:off x="408466" y="4788278"/>
            <a:ext cx="8410685" cy="1754327"/>
          </a:xfrm>
          <a:prstGeom prst="rect">
            <a:avLst/>
          </a:prstGeom>
          <a:noFill/>
        </p:spPr>
        <p:txBody>
          <a:bodyPr wrap="square" rtlCol="0">
            <a:spAutoFit/>
          </a:bodyPr>
          <a:lstStyle/>
          <a:p>
            <a:r>
              <a:rPr lang="en-US" dirty="0" smtClean="0"/>
              <a:t>A title sequence and message is displayed on the screen that says "This film has been translated to English for your viewing pleasure" in broken English. Two men are standing in a bakery looking at a basket with only one baguette in it. They look at each other and back at the baguette. They each grab the baguette at the same time, there is a stand-off with western music playing. Pierre points to something behind Jacques, while Jacques is distracted Pierre runs off with the baguette. </a:t>
            </a:r>
            <a:endParaRPr lang="en-US" dirty="0"/>
          </a:p>
        </p:txBody>
      </p:sp>
    </p:spTree>
    <p:extLst>
      <p:ext uri="{BB962C8B-B14F-4D97-AF65-F5344CB8AC3E}">
        <p14:creationId xmlns:p14="http://schemas.microsoft.com/office/powerpoint/2010/main" val="40806152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828205"/>
          </a:xfrm>
        </p:spPr>
        <p:txBody>
          <a:bodyPr/>
          <a:lstStyle/>
          <a:p>
            <a:r>
              <a:rPr lang="en-US" dirty="0" smtClean="0"/>
              <a:t>Storyboard: Scene 2</a:t>
            </a:r>
            <a:endParaRPr lang="en-US" dirty="0"/>
          </a:p>
        </p:txBody>
      </p:sp>
      <p:sp>
        <p:nvSpPr>
          <p:cNvPr id="7" name="TextBox 6"/>
          <p:cNvSpPr txBox="1"/>
          <p:nvPr/>
        </p:nvSpPr>
        <p:spPr>
          <a:xfrm>
            <a:off x="408466" y="5402964"/>
            <a:ext cx="8410685" cy="923330"/>
          </a:xfrm>
          <a:prstGeom prst="rect">
            <a:avLst/>
          </a:prstGeom>
          <a:noFill/>
        </p:spPr>
        <p:txBody>
          <a:bodyPr wrap="square" rtlCol="0">
            <a:spAutoFit/>
          </a:bodyPr>
          <a:lstStyle/>
          <a:p>
            <a:r>
              <a:rPr lang="en-US" dirty="0" smtClean="0"/>
              <a:t>Pierre runs to his car as Jacques chases him. They each get into their cars and drive away. There is a high speed pursuit, with 2 sharp turns and then they are on the freeway. </a:t>
            </a:r>
            <a:endParaRPr lang="en-US" dirty="0"/>
          </a:p>
        </p:txBody>
      </p:sp>
      <p:pic>
        <p:nvPicPr>
          <p:cNvPr id="5" name="Content Placeholder 4" descr="scene_2.png"/>
          <p:cNvPicPr>
            <a:picLocks noGrp="1" noChangeAspect="1"/>
          </p:cNvPicPr>
          <p:nvPr>
            <p:ph idx="1"/>
          </p:nvPr>
        </p:nvPicPr>
        <p:blipFill>
          <a:blip r:embed="rId2">
            <a:extLst>
              <a:ext uri="{28A0092B-C50C-407E-A947-70E740481C1C}">
                <a14:useLocalDpi xmlns:a14="http://schemas.microsoft.com/office/drawing/2010/main" val="0"/>
              </a:ext>
            </a:extLst>
          </a:blip>
          <a:srcRect l="-37222" r="-37222"/>
          <a:stretch>
            <a:fillRect/>
          </a:stretch>
        </p:blipFill>
        <p:spPr>
          <a:xfrm>
            <a:off x="408466" y="828205"/>
            <a:ext cx="8229600" cy="4525963"/>
          </a:xfrm>
        </p:spPr>
      </p:pic>
    </p:spTree>
    <p:extLst>
      <p:ext uri="{BB962C8B-B14F-4D97-AF65-F5344CB8AC3E}">
        <p14:creationId xmlns:p14="http://schemas.microsoft.com/office/powerpoint/2010/main" val="30591945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828205"/>
          </a:xfrm>
        </p:spPr>
        <p:txBody>
          <a:bodyPr/>
          <a:lstStyle/>
          <a:p>
            <a:r>
              <a:rPr lang="en-US" dirty="0" smtClean="0"/>
              <a:t>Storyboard: Scene 3</a:t>
            </a:r>
            <a:endParaRPr lang="en-US" dirty="0"/>
          </a:p>
        </p:txBody>
      </p:sp>
      <p:sp>
        <p:nvSpPr>
          <p:cNvPr id="7" name="TextBox 6"/>
          <p:cNvSpPr txBox="1"/>
          <p:nvPr/>
        </p:nvSpPr>
        <p:spPr>
          <a:xfrm>
            <a:off x="408466" y="4545748"/>
            <a:ext cx="8410685" cy="2031325"/>
          </a:xfrm>
          <a:prstGeom prst="rect">
            <a:avLst/>
          </a:prstGeom>
          <a:noFill/>
        </p:spPr>
        <p:txBody>
          <a:bodyPr wrap="square" rtlCol="0">
            <a:spAutoFit/>
          </a:bodyPr>
          <a:lstStyle/>
          <a:p>
            <a:r>
              <a:rPr lang="en-US" dirty="0" smtClean="0"/>
              <a:t> After the chase scene on the freeway the men in their cars reach the Arc de </a:t>
            </a:r>
            <a:r>
              <a:rPr lang="en-US" dirty="0" err="1" smtClean="0"/>
              <a:t>triomphe</a:t>
            </a:r>
            <a:r>
              <a:rPr lang="en-US" dirty="0" smtClean="0"/>
              <a:t>. In slow motion they fly off a ramp and end up flipped up side down in mid air under the arc, make eye contact with each other in the air, and land right side up. They continue driving on the road towards the Louvre. They drive straight off the road towards the Louvre. The shot changes to focus on an American tourist taking a photo of his family in front of the Louvre Pyramid, with calm music in the background. All of a sudden the cars drive between the American and his family, right as the photo is taken. </a:t>
            </a:r>
            <a:endParaRPr lang="en-US" dirty="0"/>
          </a:p>
        </p:txBody>
      </p:sp>
      <p:pic>
        <p:nvPicPr>
          <p:cNvPr id="5" name="Content Placeholder 4" descr="scene_3.png"/>
          <p:cNvPicPr>
            <a:picLocks noGrp="1" noChangeAspect="1"/>
          </p:cNvPicPr>
          <p:nvPr>
            <p:ph idx="1"/>
          </p:nvPr>
        </p:nvPicPr>
        <p:blipFill>
          <a:blip r:embed="rId2">
            <a:extLst>
              <a:ext uri="{28A0092B-C50C-407E-A947-70E740481C1C}">
                <a14:useLocalDpi xmlns:a14="http://schemas.microsoft.com/office/drawing/2010/main" val="0"/>
              </a:ext>
            </a:extLst>
          </a:blip>
          <a:srcRect l="-31722" r="-31722"/>
          <a:stretch>
            <a:fillRect/>
          </a:stretch>
        </p:blipFill>
        <p:spPr>
          <a:xfrm>
            <a:off x="1131697" y="715297"/>
            <a:ext cx="6964944" cy="3830451"/>
          </a:xfrm>
        </p:spPr>
      </p:pic>
    </p:spTree>
    <p:extLst>
      <p:ext uri="{BB962C8B-B14F-4D97-AF65-F5344CB8AC3E}">
        <p14:creationId xmlns:p14="http://schemas.microsoft.com/office/powerpoint/2010/main" val="37569697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828205"/>
          </a:xfrm>
        </p:spPr>
        <p:txBody>
          <a:bodyPr/>
          <a:lstStyle/>
          <a:p>
            <a:r>
              <a:rPr lang="en-US" dirty="0" smtClean="0"/>
              <a:t>Storyboard: Scene 4</a:t>
            </a:r>
            <a:endParaRPr lang="en-US" dirty="0"/>
          </a:p>
        </p:txBody>
      </p:sp>
      <p:sp>
        <p:nvSpPr>
          <p:cNvPr id="6" name="TextBox 5"/>
          <p:cNvSpPr txBox="1"/>
          <p:nvPr/>
        </p:nvSpPr>
        <p:spPr>
          <a:xfrm>
            <a:off x="408466" y="5354168"/>
            <a:ext cx="8410685" cy="923330"/>
          </a:xfrm>
          <a:prstGeom prst="rect">
            <a:avLst/>
          </a:prstGeom>
          <a:noFill/>
        </p:spPr>
        <p:txBody>
          <a:bodyPr wrap="square" rtlCol="0">
            <a:spAutoFit/>
          </a:bodyPr>
          <a:lstStyle/>
          <a:p>
            <a:r>
              <a:rPr lang="en-US" dirty="0" smtClean="0"/>
              <a:t>Areal shot of the cars racing by the river. Camera pans to see the cars racing from the perspective of a boat driver on the river. Establishing shot of the Eiffel Tower with lots of people around. The cars drive through and people move our of the way.</a:t>
            </a:r>
            <a:endParaRPr lang="en-US" dirty="0"/>
          </a:p>
        </p:txBody>
      </p:sp>
      <p:pic>
        <p:nvPicPr>
          <p:cNvPr id="8" name="Content Placeholder 7"/>
          <p:cNvPicPr>
            <a:picLocks noGrp="1" noChangeAspect="1"/>
          </p:cNvPicPr>
          <p:nvPr>
            <p:ph idx="1"/>
          </p:nvPr>
        </p:nvPicPr>
        <p:blipFill>
          <a:blip r:embed="rId2"/>
          <a:srcRect l="-25454" r="-25454"/>
          <a:stretch>
            <a:fillRect/>
          </a:stretch>
        </p:blipFill>
        <p:spPr>
          <a:xfrm>
            <a:off x="408466" y="828205"/>
            <a:ext cx="8229600" cy="4525963"/>
          </a:xfrm>
        </p:spPr>
      </p:pic>
    </p:spTree>
    <p:extLst>
      <p:ext uri="{BB962C8B-B14F-4D97-AF65-F5344CB8AC3E}">
        <p14:creationId xmlns:p14="http://schemas.microsoft.com/office/powerpoint/2010/main" val="6914170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828205"/>
          </a:xfrm>
        </p:spPr>
        <p:txBody>
          <a:bodyPr/>
          <a:lstStyle/>
          <a:p>
            <a:r>
              <a:rPr lang="en-US" dirty="0" smtClean="0"/>
              <a:t>Storyboard: Scene 5</a:t>
            </a:r>
            <a:endParaRPr lang="en-US" dirty="0"/>
          </a:p>
        </p:txBody>
      </p:sp>
      <p:sp>
        <p:nvSpPr>
          <p:cNvPr id="7" name="TextBox 6"/>
          <p:cNvSpPr txBox="1"/>
          <p:nvPr/>
        </p:nvSpPr>
        <p:spPr>
          <a:xfrm>
            <a:off x="408466" y="5388442"/>
            <a:ext cx="8410685" cy="1200329"/>
          </a:xfrm>
          <a:prstGeom prst="rect">
            <a:avLst/>
          </a:prstGeom>
          <a:noFill/>
        </p:spPr>
        <p:txBody>
          <a:bodyPr wrap="square" rtlCol="0">
            <a:spAutoFit/>
          </a:bodyPr>
          <a:lstStyle/>
          <a:p>
            <a:r>
              <a:rPr lang="en-US" dirty="0" smtClean="0"/>
              <a:t>The cars arrive at an intersection and a little old lady tries to cross the road at the cross walk. The cars screech to a halt. Pierre gets out of his car to help the old woman cross the street. At the same time Jacques breaks into Pierre's car to steal the baguette. Pierre looks back at Jacques stealing his car and shakes his head in disgust. </a:t>
            </a:r>
            <a:endParaRPr lang="en-US" dirty="0"/>
          </a:p>
        </p:txBody>
      </p:sp>
      <p:pic>
        <p:nvPicPr>
          <p:cNvPr id="5" name="Content Placeholder 4" descr="scene_6.png"/>
          <p:cNvPicPr>
            <a:picLocks noGrp="1" noChangeAspect="1"/>
          </p:cNvPicPr>
          <p:nvPr>
            <p:ph idx="1"/>
          </p:nvPr>
        </p:nvPicPr>
        <p:blipFill>
          <a:blip r:embed="rId2">
            <a:extLst>
              <a:ext uri="{28A0092B-C50C-407E-A947-70E740481C1C}">
                <a14:useLocalDpi xmlns:a14="http://schemas.microsoft.com/office/drawing/2010/main" val="0"/>
              </a:ext>
            </a:extLst>
          </a:blip>
          <a:srcRect l="-18970" r="-18970"/>
          <a:stretch>
            <a:fillRect/>
          </a:stretch>
        </p:blipFill>
        <p:spPr>
          <a:xfrm>
            <a:off x="408466" y="874975"/>
            <a:ext cx="8229600" cy="4525963"/>
          </a:xfrm>
        </p:spPr>
      </p:pic>
    </p:spTree>
    <p:extLst>
      <p:ext uri="{BB962C8B-B14F-4D97-AF65-F5344CB8AC3E}">
        <p14:creationId xmlns:p14="http://schemas.microsoft.com/office/powerpoint/2010/main" val="243116332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74</TotalTime>
  <Words>778</Words>
  <Application>Microsoft Macintosh PowerPoint</Application>
  <PresentationFormat>On-screen Show (4:3)</PresentationFormat>
  <Paragraphs>142</Paragraphs>
  <Slides>14</Slides>
  <Notes>0</Notes>
  <HiddenSlides>0</HiddenSlides>
  <MMClips>0</MMClips>
  <ScaleCrop>false</ScaleCrop>
  <HeadingPairs>
    <vt:vector size="4" baseType="variant">
      <vt:variant>
        <vt:lpstr>Theme</vt:lpstr>
      </vt:variant>
      <vt:variant>
        <vt:i4>1</vt:i4>
      </vt:variant>
      <vt:variant>
        <vt:lpstr>Slide Titles</vt:lpstr>
      </vt:variant>
      <vt:variant>
        <vt:i4>14</vt:i4>
      </vt:variant>
    </vt:vector>
  </HeadingPairs>
  <TitlesOfParts>
    <vt:vector size="15" baseType="lpstr">
      <vt:lpstr>Office Theme</vt:lpstr>
      <vt:lpstr>  Project Proposal  January 30, 2015  By: LORT Studios (formally known as team Camel) </vt:lpstr>
      <vt:lpstr>“Le Chase”</vt:lpstr>
      <vt:lpstr>The Main Characters</vt:lpstr>
      <vt:lpstr>Other Characters</vt:lpstr>
      <vt:lpstr>Storyboard: Scene 1</vt:lpstr>
      <vt:lpstr>Storyboard: Scene 2</vt:lpstr>
      <vt:lpstr>Storyboard: Scene 3</vt:lpstr>
      <vt:lpstr>Storyboard: Scene 4</vt:lpstr>
      <vt:lpstr>Storyboard: Scene 5</vt:lpstr>
      <vt:lpstr>Storyboard: Scene 6</vt:lpstr>
      <vt:lpstr>Storyboard: Scene 7</vt:lpstr>
      <vt:lpstr>Project Planning</vt:lpstr>
      <vt:lpstr>Task Allocation</vt:lpstr>
      <vt:lpstr>Time Allocation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Sasha</dc:creator>
  <cp:lastModifiedBy>Sasha</cp:lastModifiedBy>
  <cp:revision>30</cp:revision>
  <dcterms:created xsi:type="dcterms:W3CDTF">2015-01-30T00:58:35Z</dcterms:created>
  <dcterms:modified xsi:type="dcterms:W3CDTF">2015-01-30T02:13:05Z</dcterms:modified>
</cp:coreProperties>
</file>